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58" r:id="rId4"/>
    <p:sldId id="260" r:id="rId5"/>
    <p:sldId id="261" r:id="rId6"/>
    <p:sldId id="263" r:id="rId7"/>
    <p:sldId id="265" r:id="rId8"/>
    <p:sldId id="267" r:id="rId9"/>
    <p:sldId id="262" r:id="rId10"/>
    <p:sldId id="283" r:id="rId11"/>
    <p:sldId id="266" r:id="rId12"/>
    <p:sldId id="278" r:id="rId13"/>
    <p:sldId id="271" r:id="rId14"/>
    <p:sldId id="273" r:id="rId15"/>
    <p:sldId id="268" r:id="rId16"/>
    <p:sldId id="272" r:id="rId17"/>
    <p:sldId id="274" r:id="rId18"/>
    <p:sldId id="275" r:id="rId19"/>
    <p:sldId id="276" r:id="rId20"/>
    <p:sldId id="279" r:id="rId21"/>
    <p:sldId id="280" r:id="rId22"/>
    <p:sldId id="281" r:id="rId23"/>
    <p:sldId id="282" r:id="rId24"/>
    <p:sldId id="284" r:id="rId25"/>
    <p:sldId id="285" r:id="rId26"/>
    <p:sldId id="286" r:id="rId27"/>
    <p:sldId id="287" r:id="rId28"/>
    <p:sldId id="293" r:id="rId29"/>
    <p:sldId id="264" r:id="rId30"/>
    <p:sldId id="289" r:id="rId31"/>
    <p:sldId id="290" r:id="rId32"/>
    <p:sldId id="288" r:id="rId33"/>
    <p:sldId id="291" r:id="rId34"/>
    <p:sldId id="292" r:id="rId35"/>
  </p:sldIdLst>
  <p:sldSz cx="12192000" cy="6858000"/>
  <p:notesSz cx="6858000" cy="9144000"/>
  <p:embeddedFontLst>
    <p:embeddedFont>
      <p:font typeface="HY헤드라인M" panose="0203060000010101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함초롬돋움" panose="020B0604000101010101" pitchFamily="50" charset="-127"/>
      <p:regular r:id="rId40"/>
      <p:bold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6DDD-2940-4F8E-942B-65C7E3EC7E03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B27C5-9E4F-4539-9EEC-89C1FF095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5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27C5-9E4F-4539-9EEC-89C1FF09599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22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B27C5-9E4F-4539-9EEC-89C1FF0959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90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2023-11-12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RePaint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Inpainting using Denoising </a:t>
            </a:r>
            <a:b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4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Diffusion Probabilistic Models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i="1" dirty="0">
                <a:solidFill>
                  <a:schemeClr val="bg2">
                    <a:lumMod val="50000"/>
                  </a:schemeClr>
                </a:solidFill>
              </a:rPr>
              <a:t>CVPR(2022), 441 citation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B2BEFCB-B320-5733-651F-50A69C9B7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3891758"/>
            <a:ext cx="939165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881360" cy="3078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 architecture of DDPM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Unet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 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Self-attention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Skip connection</a:t>
            </a:r>
          </a:p>
          <a:p>
            <a:pPr lvl="2">
              <a:lnSpc>
                <a:spcPct val="150000"/>
              </a:lnSpc>
            </a:pPr>
            <a:endParaRPr lang="en-US" altLang="ko-KR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Stable Diffusion과 생성모델의 혁신">
            <a:extLst>
              <a:ext uri="{FF2B5EF4-FFF2-40B4-BE49-F238E27FC236}">
                <a16:creationId xmlns:a16="http://schemas.microsoft.com/office/drawing/2014/main" id="{A87658AF-F264-DF96-A4D6-F26FBE27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940260"/>
            <a:ext cx="6385560" cy="478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120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Overview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원본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구하는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에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 dirty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로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가기 위한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prediction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Mask (made of 0 and 1)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A1508FE-3695-063B-4906-E8382765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215" y="3500120"/>
            <a:ext cx="6809105" cy="32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4398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Overview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원본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에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dirty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 dirty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로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가기 위한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prediction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Mask (made of 0 and 1)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𝑘𝑛𝑜𝑤𝑛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: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원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본에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를 추가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𝑢𝑛𝑘𝑛𝑜𝑤𝑛</m:t>
                        </m:r>
                      </m:sup>
                    </m:sSubSup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:</m:t>
                    </m:r>
                    <m:sSub>
                      <m:sSubPr>
                        <m:ctrlPr>
                          <a:rPr lang="en-US" altLang="ko-KR" sz="2000" b="0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가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주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어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졌</m:t>
                    </m:r>
                    <m:r>
                      <a:rPr lang="ko-KR" altLang="en-US" sz="200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을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때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model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</m:oMath>
                </a14:m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 예측한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을 생성 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4398448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A1508FE-3695-063B-4906-E8382765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95" y="3479800"/>
            <a:ext cx="6809105" cy="320389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9202DDC-DA8E-A3BD-8DA3-B7B00088AD40}"/>
              </a:ext>
            </a:extLst>
          </p:cNvPr>
          <p:cNvCxnSpPr/>
          <p:nvPr/>
        </p:nvCxnSpPr>
        <p:spPr>
          <a:xfrm flipV="1">
            <a:off x="7802880" y="2865120"/>
            <a:ext cx="1371600" cy="7620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5562C7C0-255A-A803-84F5-82551151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480" y="2290446"/>
            <a:ext cx="1304925" cy="70485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34203-7746-BF6D-513B-420DA2C72679}"/>
              </a:ext>
            </a:extLst>
          </p:cNvPr>
          <p:cNvCxnSpPr>
            <a:cxnSpLocks/>
          </p:cNvCxnSpPr>
          <p:nvPr/>
        </p:nvCxnSpPr>
        <p:spPr>
          <a:xfrm flipH="1">
            <a:off x="4886960" y="5991963"/>
            <a:ext cx="2346960" cy="35803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1556ADE7-89E4-9485-5F0E-D1821770A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193" y="6042976"/>
            <a:ext cx="1447800" cy="6762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3A563E9-782C-96A2-E9FE-83922EDAF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645" y="1567817"/>
            <a:ext cx="6848475" cy="590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391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2EB399-B54F-CA72-589A-6C2A0F0B8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2AB712-01EB-A8A7-DF49-A4A30C49F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A6F891-812F-8DA9-0EAE-6EAD52698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3BA4AB0-85F4-6B3D-DDB4-E5F39D614391}"/>
              </a:ext>
            </a:extLst>
          </p:cNvPr>
          <p:cNvCxnSpPr>
            <a:stCxn id="12" idx="3"/>
          </p:cNvCxnSpPr>
          <p:nvPr/>
        </p:nvCxnSpPr>
        <p:spPr>
          <a:xfrm>
            <a:off x="5759465" y="1941145"/>
            <a:ext cx="1423655" cy="365175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1A98F7E-C080-9119-F967-D74D36E5C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FAD1D3-2875-5EDE-8BC7-8DCC72015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ABC386-2F6B-1E9F-A5F6-070C844E2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9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CFD5AF9-EC38-32AD-2DB3-35083B757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5" y="1383030"/>
            <a:ext cx="4991100" cy="535305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8105BA2-DA94-35BB-282A-68BCB2C15165}"/>
              </a:ext>
            </a:extLst>
          </p:cNvPr>
          <p:cNvCxnSpPr/>
          <p:nvPr/>
        </p:nvCxnSpPr>
        <p:spPr>
          <a:xfrm flipV="1">
            <a:off x="6096000" y="2580640"/>
            <a:ext cx="1158240" cy="1270000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FB6138-6249-2CD3-FCA2-E6F5FBFBA389}"/>
              </a:ext>
            </a:extLst>
          </p:cNvPr>
          <p:cNvSpPr txBox="1"/>
          <p:nvPr/>
        </p:nvSpPr>
        <p:spPr>
          <a:xfrm>
            <a:off x="96520" y="6284830"/>
            <a:ext cx="108813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                                                          1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E0121B7-449F-E258-C9C8-E9AFAE4240D0}"/>
              </a:ext>
            </a:extLst>
          </p:cNvPr>
          <p:cNvCxnSpPr/>
          <p:nvPr/>
        </p:nvCxnSpPr>
        <p:spPr>
          <a:xfrm>
            <a:off x="974105" y="6644640"/>
            <a:ext cx="51218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FEAEBF2-5B64-0CBC-21D3-158F547886A0}"/>
              </a:ext>
            </a:extLst>
          </p:cNvPr>
          <p:cNvSpPr txBox="1"/>
          <p:nvPr/>
        </p:nvSpPr>
        <p:spPr>
          <a:xfrm>
            <a:off x="5420241" y="2209369"/>
            <a:ext cx="2330893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</a:p>
        </p:txBody>
      </p:sp>
    </p:spTree>
    <p:extLst>
      <p:ext uri="{BB962C8B-B14F-4D97-AF65-F5344CB8AC3E}">
        <p14:creationId xmlns:p14="http://schemas.microsoft.com/office/powerpoint/2010/main" val="2176585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0CB6C7-E348-7FBF-FEE0-2564099E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7FAD9-2DAE-6F5F-31E4-7F0A9620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DC3AB6A-0096-B078-B3DB-271EB70E36AF}"/>
              </a:ext>
            </a:extLst>
          </p:cNvPr>
          <p:cNvCxnSpPr>
            <a:cxnSpLocks/>
          </p:cNvCxnSpPr>
          <p:nvPr/>
        </p:nvCxnSpPr>
        <p:spPr>
          <a:xfrm>
            <a:off x="6506860" y="3058160"/>
            <a:ext cx="1245220" cy="182880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82CB47B-6C1D-4B63-BB59-821D514D9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3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0CB6C7-E348-7FBF-FEE0-2564099E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7FAD9-2DAE-6F5F-31E4-7F0A9620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4AF37425-414F-35FF-BAC9-C55E86AC6400}"/>
              </a:ext>
            </a:extLst>
          </p:cNvPr>
          <p:cNvCxnSpPr>
            <a:cxnSpLocks/>
          </p:cNvCxnSpPr>
          <p:nvPr/>
        </p:nvCxnSpPr>
        <p:spPr>
          <a:xfrm flipV="1">
            <a:off x="5648960" y="3919789"/>
            <a:ext cx="2021840" cy="438851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BED3EB11-5292-815D-CD72-D179EB44A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0CB6C7-E348-7FBF-FEE0-2564099E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60" y="3919789"/>
            <a:ext cx="6096000" cy="1504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77FAD9-2DAE-6F5F-31E4-7F0A9620E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" y="2478006"/>
            <a:ext cx="6400800" cy="11620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73AFB0-A886-9AB9-6068-23D946E79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40" y="1717307"/>
            <a:ext cx="5267325" cy="44767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3A7D5DD-F278-02E1-57A1-B052E09B8888}"/>
              </a:ext>
            </a:extLst>
          </p:cNvPr>
          <p:cNvCxnSpPr>
            <a:cxnSpLocks/>
          </p:cNvCxnSpPr>
          <p:nvPr/>
        </p:nvCxnSpPr>
        <p:spPr>
          <a:xfrm flipV="1">
            <a:off x="6096000" y="4848061"/>
            <a:ext cx="1899920" cy="811059"/>
          </a:xfrm>
          <a:prstGeom prst="straightConnector1">
            <a:avLst/>
          </a:prstGeom>
          <a:ln w="38100">
            <a:solidFill>
              <a:schemeClr val="accent3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192FFA0-7A3E-B62A-FFB1-495E53D0C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60" y="5473332"/>
            <a:ext cx="56197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3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2AFE82B-27D5-AAD4-CEF9-E0DD40DA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59" y="5261773"/>
            <a:ext cx="5267325" cy="44767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491E5254-B1AE-59F9-1607-FE128C89A652}"/>
              </a:ext>
            </a:extLst>
          </p:cNvPr>
          <p:cNvGrpSpPr/>
          <p:nvPr/>
        </p:nvGrpSpPr>
        <p:grpSpPr>
          <a:xfrm>
            <a:off x="513708" y="2500858"/>
            <a:ext cx="918852" cy="918859"/>
            <a:chOff x="513708" y="4744720"/>
            <a:chExt cx="918852" cy="918859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581F64C-7FBF-D81F-7ACD-7DBBBAE29DEB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액자 28">
              <a:extLst>
                <a:ext uri="{FF2B5EF4-FFF2-40B4-BE49-F238E27FC236}">
                  <a16:creationId xmlns:a16="http://schemas.microsoft.com/office/drawing/2014/main" id="{B1857236-44C5-B22B-2A60-7CD81F2DAED5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68C6FD6-C63D-0918-B913-48CBDEA3B29D}"/>
              </a:ext>
            </a:extLst>
          </p:cNvPr>
          <p:cNvSpPr/>
          <p:nvPr/>
        </p:nvSpPr>
        <p:spPr>
          <a:xfrm>
            <a:off x="7268862" y="2155515"/>
            <a:ext cx="1610978" cy="52672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853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One Line Summarization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391160" y="2743200"/>
            <a:ext cx="10886440" cy="1903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“Image Inpainting using DDPM </a:t>
            </a:r>
            <a:br>
              <a:rPr lang="en-US" altLang="ko-KR" sz="3200" b="1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3200" b="1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without training on downstream task”</a:t>
            </a:r>
            <a:endParaRPr lang="ko-KR" altLang="en-US" sz="3200" b="1" dirty="0">
              <a:solidFill>
                <a:schemeClr val="accent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296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23" y="2436806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42AFAB-0DE0-826B-BA33-EE035CAD2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51" y="5485611"/>
            <a:ext cx="6400800" cy="116205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197E0DE-5EB4-DF23-059C-750322DE2CF2}"/>
              </a:ext>
            </a:extLst>
          </p:cNvPr>
          <p:cNvCxnSpPr/>
          <p:nvPr/>
        </p:nvCxnSpPr>
        <p:spPr>
          <a:xfrm flipV="1">
            <a:off x="1676400" y="3088640"/>
            <a:ext cx="965200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AB46CF2-E9A8-5D68-AA9D-435A0ACC1EDF}"/>
              </a:ext>
            </a:extLst>
          </p:cNvPr>
          <p:cNvGrpSpPr/>
          <p:nvPr/>
        </p:nvGrpSpPr>
        <p:grpSpPr>
          <a:xfrm>
            <a:off x="513708" y="2500858"/>
            <a:ext cx="918852" cy="918859"/>
            <a:chOff x="513708" y="4744720"/>
            <a:chExt cx="918852" cy="918859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109123-762E-ACB4-724B-45D97D0D4E1A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4549A11E-BBFF-EC62-1965-DDD5D8F661B4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EDBDEB4-0547-A431-B371-AD41AE65DF27}"/>
              </a:ext>
            </a:extLst>
          </p:cNvPr>
          <p:cNvSpPr/>
          <p:nvPr/>
        </p:nvSpPr>
        <p:spPr>
          <a:xfrm>
            <a:off x="7721600" y="2825277"/>
            <a:ext cx="2651759" cy="59444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54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23" y="2436806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54A02D-5D92-D32B-F33A-F8D9796B4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" y="5153334"/>
            <a:ext cx="6096000" cy="150495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89E05E3-1945-238F-0564-A584C5A6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8" y="2436806"/>
            <a:ext cx="840091" cy="83331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513708" y="2500858"/>
            <a:ext cx="918852" cy="918859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67C3393-1835-80FE-D6EA-C313394F3541}"/>
              </a:ext>
            </a:extLst>
          </p:cNvPr>
          <p:cNvSpPr/>
          <p:nvPr/>
        </p:nvSpPr>
        <p:spPr>
          <a:xfrm>
            <a:off x="7762240" y="3393358"/>
            <a:ext cx="3688080" cy="65032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05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23" y="2436806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89E05E3-1945-238F-0564-A584C5A6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8" y="2436806"/>
            <a:ext cx="840091" cy="83331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2747166" y="3612696"/>
            <a:ext cx="869792" cy="834532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47D536A5-7519-FCEB-A641-030C2EFBC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17" y="5784946"/>
            <a:ext cx="5806758" cy="50072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6ACC80F-DDC4-D787-D760-01B6110ABB97}"/>
              </a:ext>
            </a:extLst>
          </p:cNvPr>
          <p:cNvGrpSpPr/>
          <p:nvPr/>
        </p:nvGrpSpPr>
        <p:grpSpPr>
          <a:xfrm>
            <a:off x="4692899" y="3623287"/>
            <a:ext cx="874002" cy="834532"/>
            <a:chOff x="509261" y="4744720"/>
            <a:chExt cx="923299" cy="91885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20DAA-D1A5-D3B3-58BA-6C181332CDD2}"/>
                </a:ext>
              </a:extLst>
            </p:cNvPr>
            <p:cNvSpPr/>
            <p:nvPr/>
          </p:nvSpPr>
          <p:spPr>
            <a:xfrm>
              <a:off x="509261" y="4744720"/>
              <a:ext cx="623596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A3B28CC6-237E-5876-2A36-136C32AEE82F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2D260D-EE08-ABBB-76BD-5679F1AD4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487" y="4606623"/>
            <a:ext cx="820738" cy="834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4E1334-6294-2BB0-A85C-F5EBB824D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0358" y="4607839"/>
            <a:ext cx="346543" cy="83331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D60A6B5-AF76-5615-5E0E-5B7CD0B3BBD9}"/>
              </a:ext>
            </a:extLst>
          </p:cNvPr>
          <p:cNvCxnSpPr>
            <a:cxnSpLocks/>
          </p:cNvCxnSpPr>
          <p:nvPr/>
        </p:nvCxnSpPr>
        <p:spPr>
          <a:xfrm flipH="1">
            <a:off x="5792482" y="4319064"/>
            <a:ext cx="1909515" cy="577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7F415F48-7848-BB43-D898-76347BC6AABB}"/>
              </a:ext>
            </a:extLst>
          </p:cNvPr>
          <p:cNvSpPr txBox="1">
            <a:spLocks/>
          </p:cNvSpPr>
          <p:nvPr/>
        </p:nvSpPr>
        <p:spPr>
          <a:xfrm>
            <a:off x="6424466" y="3288632"/>
            <a:ext cx="79024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05FFB8A-5602-569A-7E07-A07D1DD3DADF}"/>
              </a:ext>
            </a:extLst>
          </p:cNvPr>
          <p:cNvSpPr/>
          <p:nvPr/>
        </p:nvSpPr>
        <p:spPr>
          <a:xfrm>
            <a:off x="7848696" y="4050887"/>
            <a:ext cx="3337464" cy="396341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8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2B7D5D5-75E6-3C65-DE81-96BB90901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84" y="4754686"/>
            <a:ext cx="853806" cy="83331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361430" y="1358278"/>
            <a:ext cx="76961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2747166" y="3612696"/>
            <a:ext cx="869792" cy="834532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ACC80F-DDC4-D787-D760-01B6110ABB97}"/>
              </a:ext>
            </a:extLst>
          </p:cNvPr>
          <p:cNvGrpSpPr/>
          <p:nvPr/>
        </p:nvGrpSpPr>
        <p:grpSpPr>
          <a:xfrm>
            <a:off x="4692899" y="3623287"/>
            <a:ext cx="874002" cy="834532"/>
            <a:chOff x="509261" y="4744720"/>
            <a:chExt cx="923299" cy="91885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20DAA-D1A5-D3B3-58BA-6C181332CDD2}"/>
                </a:ext>
              </a:extLst>
            </p:cNvPr>
            <p:cNvSpPr/>
            <p:nvPr/>
          </p:nvSpPr>
          <p:spPr>
            <a:xfrm>
              <a:off x="509261" y="4744720"/>
              <a:ext cx="623596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A3B28CC6-237E-5876-2A36-136C32AEE82F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2D260D-EE08-ABBB-76BD-5679F1AD4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73" y="1355977"/>
            <a:ext cx="820738" cy="834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4E1334-6294-2BB0-A85C-F5EBB824D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44" y="1357193"/>
            <a:ext cx="346543" cy="83331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D60A6B5-AF76-5615-5E0E-5B7CD0B3BBD9}"/>
              </a:ext>
            </a:extLst>
          </p:cNvPr>
          <p:cNvCxnSpPr>
            <a:cxnSpLocks/>
          </p:cNvCxnSpPr>
          <p:nvPr/>
        </p:nvCxnSpPr>
        <p:spPr>
          <a:xfrm flipH="1">
            <a:off x="5792482" y="4319064"/>
            <a:ext cx="1909515" cy="577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AA76B38-A93A-6EC6-1C9E-38AC1C10BB96}"/>
              </a:ext>
            </a:extLst>
          </p:cNvPr>
          <p:cNvCxnSpPr/>
          <p:nvPr/>
        </p:nvCxnSpPr>
        <p:spPr>
          <a:xfrm>
            <a:off x="1767840" y="582168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63C46196-6DD6-F7F5-7E6E-3AFEB01D4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073" y="2453957"/>
            <a:ext cx="820738" cy="83453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0C231DF-F2B5-63AE-C2E9-C4E55674F4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44" y="2455173"/>
            <a:ext cx="346543" cy="8333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1AB6DE4-D9E2-A075-BC53-97AADAB810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268" y="4740851"/>
            <a:ext cx="346543" cy="83331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F3C708D-E969-5969-8674-4EF803F8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47" y="2453957"/>
            <a:ext cx="853806" cy="833314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14DFAF27-9275-F199-70C0-C08D4A380AA1}"/>
              </a:ext>
            </a:extLst>
          </p:cNvPr>
          <p:cNvSpPr txBox="1">
            <a:spLocks/>
          </p:cNvSpPr>
          <p:nvPr/>
        </p:nvSpPr>
        <p:spPr>
          <a:xfrm>
            <a:off x="6378190" y="3368981"/>
            <a:ext cx="76961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6DED9B1A-924B-9C7A-E703-5A9F71FFAC00}"/>
              </a:ext>
            </a:extLst>
          </p:cNvPr>
          <p:cNvSpPr/>
          <p:nvPr/>
        </p:nvSpPr>
        <p:spPr>
          <a:xfrm>
            <a:off x="7114291" y="2367280"/>
            <a:ext cx="4417309" cy="207994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3FCA3E5-A67A-1308-726E-AF44C32C44DF}"/>
              </a:ext>
            </a:extLst>
          </p:cNvPr>
          <p:cNvCxnSpPr>
            <a:cxnSpLocks/>
          </p:cNvCxnSpPr>
          <p:nvPr/>
        </p:nvCxnSpPr>
        <p:spPr>
          <a:xfrm flipV="1">
            <a:off x="1653911" y="2870614"/>
            <a:ext cx="980402" cy="111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092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Problem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생성된 이미지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(n=1)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를 보면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content/texture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면에서만 일치하고 의미적으로 일치하지 않는다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가 원본을 고려하지 않았기 때문에 발생하는 문제이다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B6F0FC3-E81A-CF75-7178-FF5022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4255452"/>
            <a:ext cx="111442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63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881360" cy="150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Self-attention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정보가 섞이므로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원본의 정보를 고려하지 않는 건 아니지만 완전한 조화를 이루기에는 어려움이 존재한다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5A3591-1F9B-2BAB-FE93-260F0E576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3759848"/>
            <a:ext cx="6134417" cy="29035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48E81F-81EA-C1A6-34AB-681758401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075" y="3893153"/>
            <a:ext cx="6070267" cy="2835592"/>
          </a:xfrm>
          <a:prstGeom prst="rect">
            <a:avLst/>
          </a:prstGeom>
        </p:spPr>
      </p:pic>
      <p:pic>
        <p:nvPicPr>
          <p:cNvPr id="10" name="Picture 2" descr="Stable Diffusion과 생성모델의 혁신">
            <a:extLst>
              <a:ext uri="{FF2B5EF4-FFF2-40B4-BE49-F238E27FC236}">
                <a16:creationId xmlns:a16="http://schemas.microsoft.com/office/drawing/2014/main" id="{74FB5BC3-5CC7-D224-2016-9691BCA3A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2160" y="0"/>
            <a:ext cx="2529840" cy="189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781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4659D4-4EF6-8BB7-9A30-C3EDCD0D9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9" y="1372389"/>
            <a:ext cx="840091" cy="8333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223" y="2436806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89E05E3-1945-238F-0564-A584C5A6A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108" y="2436806"/>
            <a:ext cx="840091" cy="83331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2747166" y="3612696"/>
            <a:ext cx="869792" cy="834532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ACC80F-DDC4-D787-D760-01B6110ABB97}"/>
              </a:ext>
            </a:extLst>
          </p:cNvPr>
          <p:cNvGrpSpPr/>
          <p:nvPr/>
        </p:nvGrpSpPr>
        <p:grpSpPr>
          <a:xfrm>
            <a:off x="4692899" y="3623287"/>
            <a:ext cx="874002" cy="834532"/>
            <a:chOff x="509261" y="4744720"/>
            <a:chExt cx="923299" cy="91885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20DAA-D1A5-D3B3-58BA-6C181332CDD2}"/>
                </a:ext>
              </a:extLst>
            </p:cNvPr>
            <p:cNvSpPr/>
            <p:nvPr/>
          </p:nvSpPr>
          <p:spPr>
            <a:xfrm>
              <a:off x="509261" y="4744720"/>
              <a:ext cx="623596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A3B28CC6-237E-5876-2A36-136C32AEE82F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2D260D-EE08-ABBB-76BD-5679F1AD4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487" y="4606623"/>
            <a:ext cx="820738" cy="834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4E1334-6294-2BB0-A85C-F5EBB824D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20358" y="4607839"/>
            <a:ext cx="346543" cy="833316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F415F48-7848-BB43-D898-76347BC6AABB}"/>
              </a:ext>
            </a:extLst>
          </p:cNvPr>
          <p:cNvSpPr txBox="1">
            <a:spLocks/>
          </p:cNvSpPr>
          <p:nvPr/>
        </p:nvSpPr>
        <p:spPr>
          <a:xfrm>
            <a:off x="6424466" y="3288632"/>
            <a:ext cx="79024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2" name="Picture 4" descr="곡선 화살표 컴퓨터 아이콘, 곡선, 각도, 텍스트, 로고 png | PNGWing">
            <a:extLst>
              <a:ext uri="{FF2B5EF4-FFF2-40B4-BE49-F238E27FC236}">
                <a16:creationId xmlns:a16="http://schemas.microsoft.com/office/drawing/2014/main" id="{9FDCEE36-F117-22DB-CA1F-A3895D0F2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77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70" y="1769851"/>
            <a:ext cx="1115150" cy="344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D13EC45E-A2E9-6026-FEC5-7EC01CA39FBE}"/>
              </a:ext>
            </a:extLst>
          </p:cNvPr>
          <p:cNvSpPr txBox="1">
            <a:spLocks/>
          </p:cNvSpPr>
          <p:nvPr/>
        </p:nvSpPr>
        <p:spPr>
          <a:xfrm>
            <a:off x="2560558" y="4759849"/>
            <a:ext cx="1509701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Add</a:t>
            </a:r>
            <a:r>
              <a:rPr lang="ko-KR" altLang="en-US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noise</a:t>
            </a:r>
          </a:p>
          <a:p>
            <a:r>
              <a:rPr lang="en-US" altLang="ko-KR" sz="18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Resampling</a:t>
            </a:r>
            <a:endParaRPr lang="ko-KR" altLang="en-US" sz="18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433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0" y="1717307"/>
            <a:ext cx="5055219" cy="431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F587B0-F3EC-2142-7C44-4C02375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01" y="3528370"/>
            <a:ext cx="918859" cy="9188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381644B-FCF5-17E4-F332-43BD21DBE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912" y="2500858"/>
            <a:ext cx="820738" cy="834532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036B783-E2B4-7624-C8C9-EBBC9F9F885F}"/>
              </a:ext>
            </a:extLst>
          </p:cNvPr>
          <p:cNvCxnSpPr/>
          <p:nvPr/>
        </p:nvCxnSpPr>
        <p:spPr>
          <a:xfrm>
            <a:off x="1676400" y="2296160"/>
            <a:ext cx="490728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F5DD62C7-3AC9-8832-D7AA-84E63AFB69FE}"/>
              </a:ext>
            </a:extLst>
          </p:cNvPr>
          <p:cNvSpPr txBox="1">
            <a:spLocks/>
          </p:cNvSpPr>
          <p:nvPr/>
        </p:nvSpPr>
        <p:spPr>
          <a:xfrm>
            <a:off x="6583680" y="1246969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2E6E8-30C4-D98B-629B-83D61BDEA426}"/>
              </a:ext>
            </a:extLst>
          </p:cNvPr>
          <p:cNvCxnSpPr/>
          <p:nvPr/>
        </p:nvCxnSpPr>
        <p:spPr>
          <a:xfrm>
            <a:off x="6746240" y="2155515"/>
            <a:ext cx="0" cy="432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63BA3C53-5684-8DDE-01EB-F09522945D1F}"/>
              </a:ext>
            </a:extLst>
          </p:cNvPr>
          <p:cNvSpPr txBox="1">
            <a:spLocks/>
          </p:cNvSpPr>
          <p:nvPr/>
        </p:nvSpPr>
        <p:spPr>
          <a:xfrm>
            <a:off x="6840220" y="6127372"/>
            <a:ext cx="513080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913C84D-B070-6068-EF9C-3B0D6954E1F5}"/>
              </a:ext>
            </a:extLst>
          </p:cNvPr>
          <p:cNvCxnSpPr>
            <a:cxnSpLocks/>
          </p:cNvCxnSpPr>
          <p:nvPr/>
        </p:nvCxnSpPr>
        <p:spPr>
          <a:xfrm>
            <a:off x="5683234" y="1769851"/>
            <a:ext cx="474175" cy="42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CFC9B35D-F6E3-3F7E-6A05-FDA912025051}"/>
              </a:ext>
            </a:extLst>
          </p:cNvPr>
          <p:cNvSpPr txBox="1">
            <a:spLocks/>
          </p:cNvSpPr>
          <p:nvPr/>
        </p:nvSpPr>
        <p:spPr>
          <a:xfrm>
            <a:off x="6012722" y="1831549"/>
            <a:ext cx="907893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sz="1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71E5FB-BA7E-9AC7-B267-E78C7DB1100A}"/>
              </a:ext>
            </a:extLst>
          </p:cNvPr>
          <p:cNvCxnSpPr>
            <a:cxnSpLocks/>
          </p:cNvCxnSpPr>
          <p:nvPr/>
        </p:nvCxnSpPr>
        <p:spPr>
          <a:xfrm flipH="1">
            <a:off x="5738103" y="2438493"/>
            <a:ext cx="444477" cy="35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8F72539-8026-3E6C-C741-AAB33D86E697}"/>
              </a:ext>
            </a:extLst>
          </p:cNvPr>
          <p:cNvGrpSpPr/>
          <p:nvPr/>
        </p:nvGrpSpPr>
        <p:grpSpPr>
          <a:xfrm>
            <a:off x="2747166" y="3612696"/>
            <a:ext cx="869792" cy="834532"/>
            <a:chOff x="513708" y="4744720"/>
            <a:chExt cx="918852" cy="918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32F8F86-3AB1-867A-B32C-97B3B3D868B8}"/>
                </a:ext>
              </a:extLst>
            </p:cNvPr>
            <p:cNvSpPr/>
            <p:nvPr/>
          </p:nvSpPr>
          <p:spPr>
            <a:xfrm>
              <a:off x="1113159" y="4744720"/>
              <a:ext cx="314953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액자 25">
              <a:extLst>
                <a:ext uri="{FF2B5EF4-FFF2-40B4-BE49-F238E27FC236}">
                  <a16:creationId xmlns:a16="http://schemas.microsoft.com/office/drawing/2014/main" id="{719CEF05-F2DE-B4EC-F376-E167E7C2D497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ACC80F-DDC4-D787-D760-01B6110ABB97}"/>
              </a:ext>
            </a:extLst>
          </p:cNvPr>
          <p:cNvGrpSpPr/>
          <p:nvPr/>
        </p:nvGrpSpPr>
        <p:grpSpPr>
          <a:xfrm>
            <a:off x="4692899" y="3623287"/>
            <a:ext cx="874002" cy="834532"/>
            <a:chOff x="509261" y="4744720"/>
            <a:chExt cx="923299" cy="91885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820DAA-D1A5-D3B3-58BA-6C181332CDD2}"/>
                </a:ext>
              </a:extLst>
            </p:cNvPr>
            <p:cNvSpPr/>
            <p:nvPr/>
          </p:nvSpPr>
          <p:spPr>
            <a:xfrm>
              <a:off x="509261" y="4744720"/>
              <a:ext cx="623596" cy="91885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액자 9">
              <a:extLst>
                <a:ext uri="{FF2B5EF4-FFF2-40B4-BE49-F238E27FC236}">
                  <a16:creationId xmlns:a16="http://schemas.microsoft.com/office/drawing/2014/main" id="{A3B28CC6-237E-5876-2A36-136C32AEE82F}"/>
                </a:ext>
              </a:extLst>
            </p:cNvPr>
            <p:cNvSpPr/>
            <p:nvPr/>
          </p:nvSpPr>
          <p:spPr>
            <a:xfrm>
              <a:off x="513708" y="4744720"/>
              <a:ext cx="918852" cy="918859"/>
            </a:xfrm>
            <a:prstGeom prst="frame">
              <a:avLst>
                <a:gd name="adj1" fmla="val 573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A2D260D-EE08-ABBB-76BD-5679F1AD43B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727237" y="1365813"/>
            <a:ext cx="820738" cy="834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A4E1334-6294-2BB0-A85C-F5EBB824D31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1108" y="1367029"/>
            <a:ext cx="346543" cy="833316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7F415F48-7848-BB43-D898-76347BC6AABB}"/>
              </a:ext>
            </a:extLst>
          </p:cNvPr>
          <p:cNvSpPr txBox="1">
            <a:spLocks/>
          </p:cNvSpPr>
          <p:nvPr/>
        </p:nvSpPr>
        <p:spPr>
          <a:xfrm>
            <a:off x="6424466" y="3288632"/>
            <a:ext cx="790249" cy="6693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T-1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D4FF3C-F455-DF00-AEC7-7A6220CB0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189" y="2487788"/>
            <a:ext cx="820738" cy="83453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B3FBBD9-DD76-8942-E501-342004DA9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913" y="4875388"/>
            <a:ext cx="820738" cy="83453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A559667-F95A-7BEC-62F9-2409D648069F}"/>
              </a:ext>
            </a:extLst>
          </p:cNvPr>
          <p:cNvSpPr txBox="1"/>
          <p:nvPr/>
        </p:nvSpPr>
        <p:spPr>
          <a:xfrm>
            <a:off x="396239" y="5990126"/>
            <a:ext cx="11795761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원본의 정보가 같이 </a:t>
            </a:r>
            <a:r>
              <a:rPr lang="ko-KR" altLang="en-US" sz="2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들어가있기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때문에</a:t>
            </a: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번 반복해서 원본의 정보를 충분히 받아들인다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433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Resample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이 원본의 정보를 충분히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받아들여서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𝜃</m:t>
                        </m:r>
                      </m:sub>
                    </m:sSub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를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prediction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할 수 있도록 돕는 역할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2893677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B6F0FC3-E81A-CF75-7178-FF5022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4255452"/>
            <a:ext cx="11144250" cy="2390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1BB609-CD4C-BF8A-7762-B3497C738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576" y="1495554"/>
            <a:ext cx="5304544" cy="25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7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647680" cy="334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Setting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CelebA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-HQ(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사람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&amp; </a:t>
            </a: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Imagenet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 = 250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 = 10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 = 10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256 x 256 resolution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8738C-93BF-C545-BB69-42C6BCA4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15" y="3269695"/>
            <a:ext cx="5841365" cy="32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3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 Inpainting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429240" cy="3989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정의 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특정 부분이 손상되었거나 원하는 부분이 가려진 상황 속에서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가려진 부분을 복원 및 생성하는 개념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된 부분을 생성했을 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 영역과 의미적으로 합리적이어야 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심지어는 극단적인 형태의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masked region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 처리할 수 있어야 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41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8D081-84FB-7C13-B01D-ACD4862B50B9}"/>
              </a:ext>
            </a:extLst>
          </p:cNvPr>
          <p:cNvSpPr txBox="1"/>
          <p:nvPr/>
        </p:nvSpPr>
        <p:spPr>
          <a:xfrm>
            <a:off x="817880" y="1570857"/>
            <a:ext cx="2374605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CeleA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-HA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387452-B6B6-C396-64D4-D6CB17E7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007" y="1828800"/>
            <a:ext cx="6305232" cy="36110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EA5D47-2A8F-592C-4EFF-E8BAE2FD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888" y="5439851"/>
            <a:ext cx="6305232" cy="86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8D081-84FB-7C13-B01D-ACD4862B50B9}"/>
              </a:ext>
            </a:extLst>
          </p:cNvPr>
          <p:cNvSpPr txBox="1"/>
          <p:nvPr/>
        </p:nvSpPr>
        <p:spPr>
          <a:xfrm>
            <a:off x="817880" y="1570857"/>
            <a:ext cx="2374605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CeleA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-HA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2D9A5D-1348-A3FF-6688-236451CC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917" y="1994716"/>
            <a:ext cx="6305232" cy="40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06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B3578E-1128-DBCC-0E3C-6017004E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470" y="1623327"/>
            <a:ext cx="7924800" cy="1609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7F0747-AE35-5316-5720-1DCFFC0B9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620" y="3233052"/>
            <a:ext cx="7810500" cy="3228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4F5ED5-9AD3-5BB5-9354-088E79FF516D}"/>
              </a:ext>
            </a:extLst>
          </p:cNvPr>
          <p:cNvSpPr txBox="1"/>
          <p:nvPr/>
        </p:nvSpPr>
        <p:spPr>
          <a:xfrm>
            <a:off x="817880" y="1570857"/>
            <a:ext cx="2374605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Imagenet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369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5CFB53-E9BA-98A2-E365-4ED30803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3429000"/>
            <a:ext cx="6577012" cy="327574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F5ED5-9AD3-5BB5-9354-088E79FF516D}"/>
              </a:ext>
            </a:extLst>
          </p:cNvPr>
          <p:cNvSpPr txBox="1"/>
          <p:nvPr/>
        </p:nvSpPr>
        <p:spPr>
          <a:xfrm>
            <a:off x="817880" y="1560697"/>
            <a:ext cx="7675880" cy="1970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Ablation study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늘리는 방향이 성능이 좋다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LPIPS :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이미지 유사성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낮은 값일수록 좋다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Votes : human eval,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높을 수록 좋다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530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F5ED5-9AD3-5BB5-9354-088E79FF516D}"/>
              </a:ext>
            </a:extLst>
          </p:cNvPr>
          <p:cNvSpPr txBox="1"/>
          <p:nvPr/>
        </p:nvSpPr>
        <p:spPr>
          <a:xfrm>
            <a:off x="817880" y="1560697"/>
            <a:ext cx="10175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Iterative &amp;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stochastic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특성으로 인해 다양한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생성한다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Free-form inpainting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가능하다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Inference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 길다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실시간 적용이 힘들다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넓은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사용하는 경우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ground truth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굉장히 다른 이미지를 생성한다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A9B9BE-8368-E6D1-B867-D69BE8252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40" y="4462432"/>
            <a:ext cx="7550190" cy="187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2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 Inpainting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429240" cy="445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정의 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특정 부분이 손상되었거나 원하는 부분이 가려진 상황 속에서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가려진 부분을 복원 및 생성하는 개념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Masking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된 부분을 생성했을 때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나머지 영역과 의미적으로 합리적이어야 한다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심지어는 극단적인 형태의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masked region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 처리할 수 있어야 한다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66ECCB-1B05-C284-DDAA-B63812467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832986"/>
            <a:ext cx="119062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7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24738-DCB0-9D3E-AD2A-2102F8BD7752}"/>
              </a:ext>
            </a:extLst>
          </p:cNvPr>
          <p:cNvSpPr txBox="1"/>
          <p:nvPr/>
        </p:nvSpPr>
        <p:spPr>
          <a:xfrm>
            <a:off x="944880" y="1534160"/>
            <a:ext cx="10429240" cy="3158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Traditional method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특정 분포의 마스크를 학습하기 때문에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unseen mask type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대해서는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일반화 능력이 부족하다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본 논문에서는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pre-trained unconditional DDPM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사용하여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free-form inpainting task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를 해결하고자 한다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3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73F9D-F49E-F879-F9F5-56D80F09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1577763"/>
            <a:ext cx="5872480" cy="5016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04A16D-AACC-121B-71CA-73872CA840BE}"/>
              </a:ext>
            </a:extLst>
          </p:cNvPr>
          <p:cNvSpPr txBox="1"/>
          <p:nvPr/>
        </p:nvSpPr>
        <p:spPr>
          <a:xfrm>
            <a:off x="7101604" y="1857442"/>
            <a:ext cx="4272516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중요</a:t>
            </a:r>
            <a:endParaRPr lang="en-US" altLang="ko-KR" sz="2400" dirty="0">
              <a:solidFill>
                <a:schemeClr val="accent2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828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0CF865-E0E2-40CB-A362-9D939105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40" y="4426963"/>
            <a:ext cx="7712962" cy="2193374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3989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DDP</a:t>
                </a:r>
                <a:r>
                  <a:rPr lang="ko-KR" altLang="en-US" sz="2400" b="1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Ｍ</a:t>
                </a:r>
                <a:endParaRPr lang="en-US" altLang="ko-KR" sz="2400" b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2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가지의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이루어져 있다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가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주어졌을 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 noise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(0,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반복적으로 더하는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2000" i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(forward process)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i="1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  </a:t>
                </a:r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최종적으로 만들어진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20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는</m:t>
                    </m:r>
                  </m:oMath>
                </a14:m>
                <a:r>
                  <a:rPr lang="en-US" altLang="ko-KR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standard gaussian distribution </a:t>
                </a:r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따른다</a:t>
                </a:r>
                <a:endPara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𝑇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~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(0,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 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반복적으로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denoising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(model) </a:t>
                </a:r>
                <a:b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2000" i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(reverse process)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400" i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3989490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39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47781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b="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가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주어졌을 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 noise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(0,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반복적으로 더하는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2000" i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(forward process)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i="1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   </a:t>
                </a:r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최종적으로 만들어진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T</m:t>
                        </m:r>
                      </m:sub>
                    </m:sSub>
                    <m:r>
                      <a:rPr lang="en-US" altLang="ko-KR" sz="20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는</m:t>
                    </m:r>
                  </m:oMath>
                </a14:m>
                <a:r>
                  <a:rPr lang="en-US" altLang="ko-KR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standard gaussian distribution </a:t>
                </a:r>
                <a:r>
                  <a:rPr lang="ko-KR" altLang="en-US" sz="2000" dirty="0">
                    <a:solidFill>
                      <a:schemeClr val="bg2">
                        <a:lumMod val="50000"/>
                      </a:schemeClr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따른다 </a:t>
                </a:r>
                <a:endPara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 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&amp;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𝛼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time step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에 따라 변하는 상수이다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Noisy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ko-KR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sz="20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함초롬돋움" panose="020B0604000101010101" pitchFamily="50" charset="-127"/>
                                    <a:cs typeface="함초롬돋움" panose="020B0604000101010101" pitchFamily="50" charset="-127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𝑡</m:t>
                            </m:r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−1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함초롬돋움" panose="020B0604000101010101" pitchFamily="50" charset="-127"/>
                                <a:cs typeface="함초롬돋움" panose="020B0604000101010101" pitchFamily="50" charset="-127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따른다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① </a:t>
                </a:r>
                <a:endParaRPr lang="en-US" altLang="ko-KR" sz="2000" dirty="0">
                  <a:solidFill>
                    <a:schemeClr val="accent2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는 표현 가능한 값들로 정의했기 때문에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Data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가</m:t>
                    </m:r>
                  </m:oMath>
                </a14:m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주어졌을 때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noisy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를</m:t>
                    </m:r>
                  </m:oMath>
                </a14:m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구할 수 있다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②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̅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함초롬돋움" panose="020B0604000101010101" pitchFamily="50" charset="-127"/>
                                  <a:cs typeface="함초롬돋움" panose="020B0604000101010101" pitchFamily="50" charset="-12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400" b="1" i="1" smtClean="0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1" i="1" smtClean="0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altLang="ko-KR" sz="2400" b="1" i="1" smtClean="0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acc>
                        </m:e>
                      </m:rad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+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함초롬돋움" panose="020B0604000101010101" pitchFamily="50" charset="-127"/>
                                  <a:cs typeface="함초롬돋움" panose="020B0604000101010101" pitchFamily="50" charset="-127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함초롬돋움" panose="020B0604000101010101" pitchFamily="50" charset="-127"/>
                                      <a:cs typeface="함초롬돋움" panose="020B0604000101010101" pitchFamily="50" charset="-127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𝜖</m:t>
                      </m:r>
                    </m:oMath>
                  </m:oMathPara>
                </a14:m>
                <a:endParaRPr lang="en-US" altLang="ko-KR" sz="2400" i="1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4778168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81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/>
              <p:nvPr/>
            </p:nvSpPr>
            <p:spPr>
              <a:xfrm>
                <a:off x="944880" y="1534160"/>
                <a:ext cx="10881360" cy="4925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400" b="1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Core idea of DDPM 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반대로 보고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reverse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process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(model)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학습하자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Forward process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반대로 하려면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어떻게 해야 될까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?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time step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에서 더해줬던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𝜖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~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(0,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알면 된다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Model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의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output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은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𝜖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𝜃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,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𝑡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즉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time step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고려한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prediction</a:t>
                </a: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noise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를 가지고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→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  <m:r>
                          <a:rPr lang="en-US" altLang="ko-KR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−1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ko-KR" alt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을</m:t>
                    </m:r>
                  </m:oMath>
                </a14:m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만드는 수식 </a:t>
                </a: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③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sz="28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24738-DCB0-9D3E-AD2A-2102F8BD7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1534160"/>
                <a:ext cx="10881360" cy="4925003"/>
              </a:xfrm>
              <a:prstGeom prst="rect">
                <a:avLst/>
              </a:prstGeom>
              <a:blipFill>
                <a:blip r:embed="rId2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EE5A5EFF-655F-2388-95C7-A36C35824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39" y="3523557"/>
            <a:ext cx="5462621" cy="9258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47FE23C-54B4-A30A-A910-C63757D49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757" y="5535180"/>
            <a:ext cx="62579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4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684</Words>
  <Application>Microsoft Office PowerPoint</Application>
  <PresentationFormat>와이드스크린</PresentationFormat>
  <Paragraphs>142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HY헤드라인M</vt:lpstr>
      <vt:lpstr>Arial</vt:lpstr>
      <vt:lpstr>Wingdings</vt:lpstr>
      <vt:lpstr>맑은 고딕</vt:lpstr>
      <vt:lpstr>Cambria Math</vt:lpstr>
      <vt:lpstr>함초롬돋움</vt:lpstr>
      <vt:lpstr>Office 테마</vt:lpstr>
      <vt:lpstr>RePaint: Inpainting using Denoising  Diffusion Probabilistic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미자 김</cp:lastModifiedBy>
  <cp:revision>3</cp:revision>
  <dcterms:created xsi:type="dcterms:W3CDTF">2023-09-13T02:20:10Z</dcterms:created>
  <dcterms:modified xsi:type="dcterms:W3CDTF">2023-11-12T08:40:45Z</dcterms:modified>
</cp:coreProperties>
</file>